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78" r:id="rId6"/>
    <p:sldId id="261" r:id="rId7"/>
    <p:sldId id="279" r:id="rId8"/>
    <p:sldId id="262" r:id="rId9"/>
    <p:sldId id="264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196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6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8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5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2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7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1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BF62-C40F-BF4A-8C10-13DCB7AB68F4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5D952-60E7-F040-AB96-8404EDD6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SIOP_Classroom_Stragtegies.pdf" TargetMode="External"/><Relationship Id="rId4" Type="http://schemas.openxmlformats.org/officeDocument/2006/relationships/hyperlink" Target="http://www.colorincolorado.org/educators/brightideas/" TargetMode="External"/><Relationship Id="rId5" Type="http://schemas.openxmlformats.org/officeDocument/2006/relationships/hyperlink" Target="http://www.esd20.org/assets/1/6/SIOP_Classroom_Stragtegie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491.weebly.com/uploads/8/4/6/1/8461140/siop-99_ideas__activities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SIOP%20Lesson%20Plan%20Template%201.doc" TargetMode="External"/><Relationship Id="rId3" Type="http://schemas.openxmlformats.org/officeDocument/2006/relationships/hyperlink" Target="SIOP-Lesson-Plan-Template%202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ida.us/standards/CAN_DO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ZKty6mc25c" TargetMode="External"/><Relationship Id="rId3" Type="http://schemas.openxmlformats.org/officeDocument/2006/relationships/hyperlink" Target="https://www.youtube.com/watch?v=ZA3_PXs4CsQ&amp;list=PLGMRgEw1y872579VczixD61ZDzI74nNfr" TargetMode="External"/><Relationship Id="rId4" Type="http://schemas.openxmlformats.org/officeDocument/2006/relationships/hyperlink" Target="The%20SIOP%20Model.pdf" TargetMode="External"/><Relationship Id="rId5" Type="http://schemas.openxmlformats.org/officeDocument/2006/relationships/hyperlink" Target="siop-99_ideas__activities.pdf" TargetMode="External"/><Relationship Id="rId6" Type="http://schemas.openxmlformats.org/officeDocument/2006/relationships/hyperlink" Target="../../../../Volumes/DISK_IMG/WIDA%20Screener%20Results/SIOP_Classroom_Stragtegies.pdf" TargetMode="External"/><Relationship Id="rId7" Type="http://schemas.openxmlformats.org/officeDocument/2006/relationships/hyperlink" Target="https://www.wida.us/" TargetMode="External"/><Relationship Id="rId8" Type="http://schemas.openxmlformats.org/officeDocument/2006/relationships/hyperlink" Target="http://www.colorincolorado.org/" TargetMode="External"/><Relationship Id="rId9" Type="http://schemas.openxmlformats.org/officeDocument/2006/relationships/hyperlink" Target="http://www.cal.org/siop/" TargetMode="External"/><Relationship Id="rId10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681650"/>
            <a:ext cx="6322287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Kristen ITC" panose="03050502040202030202" pitchFamily="66" charset="0"/>
              </a:rPr>
              <a:t>LaDawn</a:t>
            </a:r>
            <a:r>
              <a:rPr lang="en-US" dirty="0" smtClean="0">
                <a:latin typeface="Kristen ITC" panose="03050502040202030202" pitchFamily="66" charset="0"/>
              </a:rPr>
              <a:t> </a:t>
            </a:r>
            <a:r>
              <a:rPr lang="en-US" dirty="0" err="1" smtClean="0">
                <a:latin typeface="Kristen ITC" panose="03050502040202030202" pitchFamily="66" charset="0"/>
              </a:rPr>
              <a:t>Broberg</a:t>
            </a:r>
            <a:r>
              <a:rPr lang="en-US" dirty="0" smtClean="0">
                <a:latin typeface="Kristen ITC" panose="03050502040202030202" pitchFamily="66" charset="0"/>
              </a:rPr>
              <a:t/>
            </a:r>
            <a:br>
              <a:rPr lang="en-US" dirty="0" smtClean="0">
                <a:latin typeface="Kristen ITC" panose="03050502040202030202" pitchFamily="66" charset="0"/>
              </a:rPr>
            </a:br>
            <a:r>
              <a:rPr lang="en-US" sz="2800" dirty="0">
                <a:latin typeface="Kristen ITC" panose="03050502040202030202" pitchFamily="66" charset="0"/>
              </a:rPr>
              <a:t>M.S. School Library Media </a:t>
            </a:r>
            <a:br>
              <a:rPr lang="en-US" sz="2800" dirty="0">
                <a:latin typeface="Kristen ITC" panose="03050502040202030202" pitchFamily="66" charset="0"/>
              </a:rPr>
            </a:br>
            <a:r>
              <a:rPr lang="en-US" sz="2800" dirty="0">
                <a:latin typeface="Kristen ITC" panose="03050502040202030202" pitchFamily="66" charset="0"/>
              </a:rPr>
              <a:t>B.S. Elementary/Early Childhood</a:t>
            </a:r>
            <a:br>
              <a:rPr lang="en-US" sz="2800" dirty="0">
                <a:latin typeface="Kristen ITC" panose="03050502040202030202" pitchFamily="66" charset="0"/>
              </a:rPr>
            </a:br>
            <a:r>
              <a:rPr lang="en-US" sz="2800" dirty="0">
                <a:latin typeface="Kristen ITC" panose="03050502040202030202" pitchFamily="66" charset="0"/>
              </a:rPr>
              <a:t>ESL Endorsement</a:t>
            </a:r>
            <a:br>
              <a:rPr lang="en-US" sz="2800" dirty="0">
                <a:latin typeface="Kristen ITC" panose="03050502040202030202" pitchFamily="66" charset="0"/>
              </a:rPr>
            </a:br>
            <a:endParaRPr lang="en-US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  <p:pic>
        <p:nvPicPr>
          <p:cNvPr id="3073" name="Picture 1" descr="C:\Users\LaDawn\Pictures\strong libraries medium 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658881"/>
            <a:ext cx="7030721" cy="35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aDawn\AppData\Local\Microsoft\Windows\Temporary Internet Files\Content.IE5\L5CTFCOM\MC9002373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510">
            <a:off x="8296560" y="144102"/>
            <a:ext cx="1699034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Preparation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/>
              <a:t>Content objectives </a:t>
            </a:r>
            <a:r>
              <a:rPr lang="en-US" altLang="en-US">
                <a:solidFill>
                  <a:schemeClr val="bg1"/>
                </a:solidFill>
              </a:rPr>
              <a:t>(Discuss results of experiment on pressure, volume)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Language objectives </a:t>
            </a:r>
            <a:r>
              <a:rPr lang="en-US" altLang="en-US">
                <a:solidFill>
                  <a:schemeClr val="bg1"/>
                </a:solidFill>
              </a:rPr>
              <a:t>(Use if . . . then statement to describe results of experiment on pressure &amp; volume)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Age appropriate content concepts </a:t>
            </a:r>
            <a:r>
              <a:rPr lang="en-US" altLang="en-US">
                <a:solidFill>
                  <a:schemeClr val="bg1"/>
                </a:solidFill>
              </a:rPr>
              <a:t>(avoid cognitive remediation)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Supplemental materials </a:t>
            </a:r>
            <a:r>
              <a:rPr lang="en-US" altLang="en-US">
                <a:solidFill>
                  <a:schemeClr val="bg1"/>
                </a:solidFill>
              </a:rPr>
              <a:t>(realia)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Adaptation of Content </a:t>
            </a:r>
            <a:r>
              <a:rPr lang="en-US" altLang="en-US">
                <a:solidFill>
                  <a:schemeClr val="bg1"/>
                </a:solidFill>
              </a:rPr>
              <a:t>(text)</a:t>
            </a:r>
          </a:p>
          <a:p>
            <a:pPr marL="609600" indent="-609600">
              <a:buFontTx/>
              <a:buAutoNum type="arabicPeriod"/>
            </a:pPr>
            <a:r>
              <a:rPr lang="en-US" altLang="en-US"/>
              <a:t>Meaningful activities </a:t>
            </a:r>
            <a:r>
              <a:rPr lang="en-US" altLang="en-US">
                <a:solidFill>
                  <a:schemeClr val="bg1"/>
                </a:solidFill>
              </a:rPr>
              <a:t>(models, simulation)</a:t>
            </a:r>
          </a:p>
          <a:p>
            <a:pPr marL="609600" indent="-609600">
              <a:buFontTx/>
              <a:buAutoNum type="arabicPeriod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3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Building Background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7.  Concepts explicitly linked to student background experiences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8.  Links explicitly made to past learning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9.  Key vocabulary emphasized</a:t>
            </a:r>
          </a:p>
        </p:txBody>
      </p:sp>
    </p:spTree>
    <p:extLst>
      <p:ext uri="{BB962C8B-B14F-4D97-AF65-F5344CB8AC3E}">
        <p14:creationId xmlns:p14="http://schemas.microsoft.com/office/powerpoint/2010/main" val="17609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Comprehensible Input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10"/>
            </a:pPr>
            <a:r>
              <a:rPr lang="en-US" altLang="en-US" smtClean="0"/>
              <a:t>Speech appropriate to student ELP</a:t>
            </a:r>
          </a:p>
          <a:p>
            <a:pPr marL="609600" indent="-609600">
              <a:buFontTx/>
              <a:buAutoNum type="arabicPeriod" startAt="10"/>
            </a:pPr>
            <a:r>
              <a:rPr lang="en-US" altLang="en-US" smtClean="0"/>
              <a:t>Explanation of academic tasks</a:t>
            </a:r>
          </a:p>
          <a:p>
            <a:pPr marL="609600" indent="-609600">
              <a:buFontTx/>
              <a:buAutoNum type="arabicPeriod" startAt="10"/>
            </a:pPr>
            <a:r>
              <a:rPr lang="en-US" altLang="en-US" smtClean="0"/>
              <a:t>Uses a variety of techniques to make content concepts clear</a:t>
            </a:r>
          </a:p>
        </p:txBody>
      </p:sp>
    </p:spTree>
    <p:extLst>
      <p:ext uri="{BB962C8B-B14F-4D97-AF65-F5344CB8AC3E}">
        <p14:creationId xmlns:p14="http://schemas.microsoft.com/office/powerpoint/2010/main" val="1615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Strategies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13"/>
            </a:pPr>
            <a:r>
              <a:rPr lang="en-US" altLang="en-US" smtClean="0"/>
              <a:t>Student learning strategies</a:t>
            </a:r>
          </a:p>
          <a:p>
            <a:pPr marL="609600" indent="-609600">
              <a:buFontTx/>
              <a:buAutoNum type="arabicPeriod" startAt="13"/>
            </a:pPr>
            <a:r>
              <a:rPr lang="en-US" altLang="en-US" smtClean="0"/>
              <a:t>Use of verbal &amp; instructional scaffolding techniques</a:t>
            </a:r>
          </a:p>
          <a:p>
            <a:pPr marL="609600" indent="-609600">
              <a:buFontTx/>
              <a:buAutoNum type="arabicPeriod" startAt="13"/>
            </a:pPr>
            <a:r>
              <a:rPr lang="en-US" altLang="en-US" smtClean="0"/>
              <a:t>Uses question types at different levels of blooms taxonomy</a:t>
            </a:r>
          </a:p>
        </p:txBody>
      </p:sp>
    </p:spTree>
    <p:extLst>
      <p:ext uri="{BB962C8B-B14F-4D97-AF65-F5344CB8AC3E}">
        <p14:creationId xmlns:p14="http://schemas.microsoft.com/office/powerpoint/2010/main" val="8559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Interaction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16"/>
            </a:pPr>
            <a:r>
              <a:rPr lang="en-US" altLang="en-US" smtClean="0"/>
              <a:t>Frequent opportunities for student &amp; teacher interactions</a:t>
            </a:r>
          </a:p>
          <a:p>
            <a:pPr marL="609600" indent="-609600">
              <a:buFontTx/>
              <a:buAutoNum type="arabicPeriod" startAt="16"/>
            </a:pPr>
            <a:r>
              <a:rPr lang="en-US" altLang="en-US" smtClean="0"/>
              <a:t>Grouping configurations to support lesson objectives</a:t>
            </a:r>
          </a:p>
          <a:p>
            <a:pPr marL="609600" indent="-609600">
              <a:buFontTx/>
              <a:buAutoNum type="arabicPeriod" startAt="16"/>
            </a:pPr>
            <a:r>
              <a:rPr lang="en-US" altLang="en-US" smtClean="0"/>
              <a:t>Provides sufficient wait time</a:t>
            </a:r>
          </a:p>
          <a:p>
            <a:pPr marL="609600" indent="-609600">
              <a:buFontTx/>
              <a:buAutoNum type="arabicPeriod" startAt="16"/>
            </a:pPr>
            <a:r>
              <a:rPr lang="en-US" altLang="en-US" smtClean="0"/>
              <a:t>Opportunities for students to clarify in L1</a:t>
            </a:r>
          </a:p>
        </p:txBody>
      </p:sp>
    </p:spTree>
    <p:extLst>
      <p:ext uri="{BB962C8B-B14F-4D97-AF65-F5344CB8AC3E}">
        <p14:creationId xmlns:p14="http://schemas.microsoft.com/office/powerpoint/2010/main" val="1081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Practice/Application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20"/>
            </a:pPr>
            <a:r>
              <a:rPr lang="en-US" altLang="en-US" smtClean="0"/>
              <a:t>Provides manipulatives for practice</a:t>
            </a:r>
          </a:p>
          <a:p>
            <a:pPr marL="609600" indent="-609600">
              <a:buFontTx/>
              <a:buAutoNum type="arabicPeriod" startAt="20"/>
            </a:pPr>
            <a:r>
              <a:rPr lang="en-US" altLang="en-US" smtClean="0"/>
              <a:t>Provides activities to apply content &amp; language knowledge</a:t>
            </a:r>
          </a:p>
          <a:p>
            <a:pPr marL="609600" indent="-609600">
              <a:buFontTx/>
              <a:buAutoNum type="arabicPeriod" startAt="20"/>
            </a:pPr>
            <a:r>
              <a:rPr lang="en-US" altLang="en-US" smtClean="0"/>
              <a:t>Activities in all 4 language domains</a:t>
            </a:r>
          </a:p>
          <a:p>
            <a:pPr marL="609600" indent="-609600">
              <a:buFontTx/>
              <a:buAutoNum type="arabicPeriod" startAt="20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6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Delivery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23"/>
            </a:pPr>
            <a:r>
              <a:rPr lang="en-US" altLang="en-US" smtClean="0"/>
              <a:t>Content objectives clearly supported in lesson</a:t>
            </a:r>
          </a:p>
          <a:p>
            <a:pPr marL="609600" indent="-609600">
              <a:buFontTx/>
              <a:buAutoNum type="arabicPeriod" startAt="23"/>
            </a:pPr>
            <a:r>
              <a:rPr lang="en-US" altLang="en-US" smtClean="0"/>
              <a:t>Language objectives clearly supported in lesson</a:t>
            </a:r>
          </a:p>
          <a:p>
            <a:pPr marL="609600" indent="-609600">
              <a:buFontTx/>
              <a:buAutoNum type="arabicPeriod" startAt="23"/>
            </a:pPr>
            <a:r>
              <a:rPr lang="en-US" altLang="en-US" smtClean="0"/>
              <a:t>Students engaged 90-100% of time</a:t>
            </a:r>
          </a:p>
          <a:p>
            <a:pPr marL="609600" indent="-609600">
              <a:buFontTx/>
              <a:buAutoNum type="arabicPeriod" startAt="23"/>
            </a:pPr>
            <a:r>
              <a:rPr lang="en-US" altLang="en-US" smtClean="0"/>
              <a:t>Pacing of lesson appropriate</a:t>
            </a:r>
          </a:p>
        </p:txBody>
      </p:sp>
    </p:spTree>
    <p:extLst>
      <p:ext uri="{BB962C8B-B14F-4D97-AF65-F5344CB8AC3E}">
        <p14:creationId xmlns:p14="http://schemas.microsoft.com/office/powerpoint/2010/main" val="18557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Review/Assessment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27"/>
            </a:pPr>
            <a:r>
              <a:rPr lang="en-US" altLang="en-US" smtClean="0"/>
              <a:t>Comprehensive review of vocabulary</a:t>
            </a:r>
          </a:p>
          <a:p>
            <a:pPr marL="609600" indent="-609600">
              <a:buFontTx/>
              <a:buAutoNum type="arabicPeriod" startAt="27"/>
            </a:pPr>
            <a:r>
              <a:rPr lang="en-US" altLang="en-US" smtClean="0"/>
              <a:t>Comprehensive review of content concepts</a:t>
            </a:r>
          </a:p>
          <a:p>
            <a:pPr marL="609600" indent="-609600">
              <a:buFontTx/>
              <a:buAutoNum type="arabicPeriod" startAt="27"/>
            </a:pPr>
            <a:r>
              <a:rPr lang="en-US" altLang="en-US" smtClean="0"/>
              <a:t>Regularly provides feedback on language and content output</a:t>
            </a:r>
          </a:p>
          <a:p>
            <a:pPr marL="609600" indent="-609600">
              <a:buFontTx/>
              <a:buAutoNum type="arabicPeriod" startAt="27"/>
            </a:pPr>
            <a:r>
              <a:rPr lang="en-US" altLang="en-US" smtClean="0"/>
              <a:t>Conducts assessment of student comprehension, ongoing basis throughout lesson</a:t>
            </a:r>
          </a:p>
        </p:txBody>
      </p:sp>
    </p:spTree>
    <p:extLst>
      <p:ext uri="{BB962C8B-B14F-4D97-AF65-F5344CB8AC3E}">
        <p14:creationId xmlns:p14="http://schemas.microsoft.com/office/powerpoint/2010/main" val="17599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Kristen ITC" panose="03050502040202030202" pitchFamily="66" charset="0"/>
              </a:rPr>
              <a:t>Strategies/Ideas and Activities</a:t>
            </a:r>
            <a:endParaRPr lang="en-US" b="1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Kristen ITC" panose="03050502040202030202" pitchFamily="66" charset="0"/>
                <a:hlinkClick r:id="rId2"/>
              </a:rPr>
              <a:t>SIOP 99 Ideas and Activities</a:t>
            </a:r>
            <a:endParaRPr lang="en-US" dirty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r>
              <a:rPr lang="en-US" dirty="0">
                <a:latin typeface="Kristen ITC" panose="03050502040202030202" pitchFamily="66" charset="0"/>
              </a:rPr>
              <a:t> </a:t>
            </a:r>
            <a:r>
              <a:rPr lang="en-US" dirty="0">
                <a:latin typeface="Kristen ITC" panose="03050502040202030202" pitchFamily="66" charset="0"/>
                <a:hlinkClick r:id="rId3" action="ppaction://hlinkfile"/>
              </a:rPr>
              <a:t>Sheltered Instruction Observation Protocol (SIOP) Strategy Guide for ELL/Bilingual </a:t>
            </a:r>
            <a:r>
              <a:rPr lang="en-US" dirty="0" smtClean="0">
                <a:latin typeface="Kristen ITC" panose="03050502040202030202" pitchFamily="66" charset="0"/>
                <a:hlinkClick r:id="rId3" action="ppaction://hlinkfile"/>
              </a:rPr>
              <a:t>Learners</a:t>
            </a:r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r>
              <a:rPr lang="en-US" dirty="0" err="1" smtClean="0">
                <a:latin typeface="Kristen ITC" panose="03050502040202030202" pitchFamily="66" charset="0"/>
                <a:hlinkClick r:id="rId4"/>
              </a:rPr>
              <a:t>Colorin</a:t>
            </a:r>
            <a:r>
              <a:rPr lang="en-US" dirty="0" smtClean="0">
                <a:latin typeface="Kristen ITC" panose="03050502040202030202" pitchFamily="66" charset="0"/>
                <a:hlinkClick r:id="rId4"/>
              </a:rPr>
              <a:t> Colorado Bright Ideas and Video</a:t>
            </a:r>
            <a:endParaRPr lang="en-US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15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anose="03050502040202030202" pitchFamily="66" charset="0"/>
              </a:rPr>
              <a:t>Lesson Plan Templates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SIOP Lesson Plan Template 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file"/>
              </a:rPr>
              <a:t>SIOP Lesson Plan Template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2001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Kristen ITC" panose="03050502040202030202" pitchFamily="66" charset="0"/>
              </a:rPr>
              <a:t>Professional Development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5181600"/>
            <a:ext cx="6400800" cy="1219200"/>
          </a:xfrm>
        </p:spPr>
        <p:txBody>
          <a:bodyPr/>
          <a:lstStyle/>
          <a:p>
            <a:r>
              <a:rPr lang="en-US" sz="3600" b="1" i="1" dirty="0">
                <a:latin typeface="Kristen ITC" panose="03050502040202030202" pitchFamily="66" charset="0"/>
              </a:rPr>
              <a:t>Strategies to use in </a:t>
            </a:r>
            <a:r>
              <a:rPr lang="en-US" sz="3600" b="1" i="1" dirty="0" smtClean="0">
                <a:latin typeface="Kristen ITC" panose="03050502040202030202" pitchFamily="66" charset="0"/>
              </a:rPr>
              <a:t>teaching</a:t>
            </a:r>
          </a:p>
          <a:p>
            <a:endParaRPr lang="en-US" sz="3600" b="1" i="1" dirty="0">
              <a:latin typeface="Kristen ITC" panose="03050502040202030202" pitchFamily="66" charset="0"/>
            </a:endParaRPr>
          </a:p>
          <a:p>
            <a:endParaRPr lang="en-US" b="1" i="1" dirty="0">
              <a:latin typeface="Broadway" panose="04040905080B02020502" pitchFamily="82" charset="0"/>
            </a:endParaRPr>
          </a:p>
        </p:txBody>
      </p:sp>
      <p:pic>
        <p:nvPicPr>
          <p:cNvPr id="1031" name="Picture 7" descr="C:\Users\LaDawn\AppData\Local\Microsoft\Windows\Temporary Internet Files\Content.IE5\2540P1YI\Clipart_Work_Together_Idea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1"/>
            <a:ext cx="3429000" cy="27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Kristen ITC" panose="03050502040202030202" pitchFamily="66" charset="0"/>
              </a:rPr>
              <a:t>Content </a:t>
            </a:r>
            <a:r>
              <a:rPr lang="en-US" b="1" dirty="0" smtClean="0">
                <a:latin typeface="Kristen ITC" panose="03050502040202030202" pitchFamily="66" charset="0"/>
              </a:rPr>
              <a:t>today:</a:t>
            </a:r>
            <a:endParaRPr lang="en-US" b="1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alpha val="78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Assess teachers needs and knowledge of making content comprehensible for ELLs. </a:t>
            </a:r>
          </a:p>
          <a:p>
            <a:r>
              <a:rPr lang="en-US" dirty="0" smtClean="0"/>
              <a:t>Look at the Can Do Descriptors for each of the domains in relation to the test results of the WIDA Online Screener test.</a:t>
            </a:r>
            <a:endParaRPr lang="en-US" dirty="0"/>
          </a:p>
          <a:p>
            <a:r>
              <a:rPr lang="en-US" dirty="0" smtClean="0"/>
              <a:t>Introduce the teachers to strategies in teaching and the SIOP method.</a:t>
            </a:r>
          </a:p>
          <a:p>
            <a:pPr lvl="1"/>
            <a:r>
              <a:rPr lang="en-US" dirty="0" smtClean="0"/>
              <a:t>The 8 components</a:t>
            </a:r>
          </a:p>
          <a:p>
            <a:pPr lvl="1"/>
            <a:r>
              <a:rPr lang="en-US" dirty="0" smtClean="0"/>
              <a:t>The 30 Features	</a:t>
            </a:r>
          </a:p>
          <a:p>
            <a:r>
              <a:rPr lang="en-US" dirty="0" smtClean="0"/>
              <a:t>Give teachers some websites to use as resources.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0"/>
            <a:ext cx="9296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WIDA Screener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897"/>
            <a:ext cx="10515600" cy="4758066"/>
          </a:xfrm>
        </p:spPr>
        <p:txBody>
          <a:bodyPr/>
          <a:lstStyle/>
          <a:p>
            <a:r>
              <a:rPr lang="en-US" dirty="0" smtClean="0"/>
              <a:t>What is WIDA?</a:t>
            </a:r>
          </a:p>
          <a:p>
            <a:r>
              <a:rPr lang="en-US" dirty="0" smtClean="0"/>
              <a:t>What is the Screener Test?</a:t>
            </a:r>
          </a:p>
          <a:p>
            <a:r>
              <a:rPr lang="en-US" dirty="0" smtClean="0"/>
              <a:t>How do I interpret the results of the test?</a:t>
            </a:r>
          </a:p>
          <a:p>
            <a:r>
              <a:rPr lang="en-US" dirty="0" smtClean="0"/>
              <a:t>What can I do to facilitate the ELLs in my classroom?</a:t>
            </a:r>
          </a:p>
          <a:p>
            <a:r>
              <a:rPr lang="en-US" dirty="0" smtClean="0"/>
              <a:t>What are the </a:t>
            </a:r>
            <a:r>
              <a:rPr lang="en-US" dirty="0" smtClean="0">
                <a:hlinkClick r:id="rId2"/>
              </a:rPr>
              <a:t>Can Do Discriptors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Levels: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2135"/>
              </p:ext>
            </p:extLst>
          </p:nvPr>
        </p:nvGraphicFramePr>
        <p:xfrm>
          <a:off x="2285998" y="4256691"/>
          <a:ext cx="8516011" cy="1350873"/>
        </p:xfrm>
        <a:graphic>
          <a:graphicData uri="http://schemas.openxmlformats.org/drawingml/2006/table">
            <a:tbl>
              <a:tblPr/>
              <a:tblGrid>
                <a:gridCol w="1216573"/>
                <a:gridCol w="1216573"/>
                <a:gridCol w="1216573"/>
                <a:gridCol w="1216573"/>
                <a:gridCol w="1216573"/>
                <a:gridCol w="1216573"/>
                <a:gridCol w="1216573"/>
              </a:tblGrid>
              <a:tr h="619353">
                <a:tc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effectLst/>
                          <a:latin typeface="MyriadPro" charset="0"/>
                        </a:rPr>
                        <a:t>ELP Level 1 Entering 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D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  <a:latin typeface="MyriadPro" charset="0"/>
                        </a:rPr>
                        <a:t>ELP Level 2 Emerging 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E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  <a:latin typeface="MyriadPro" charset="0"/>
                        </a:rPr>
                        <a:t>ELP Level 3 Developing 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CE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effectLst/>
                          <a:latin typeface="MyriadPro" charset="0"/>
                        </a:rPr>
                        <a:t>ELP Level 4 Expanding 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  <a:latin typeface="MyriadPro" charset="0"/>
                        </a:rPr>
                        <a:t>ELP Level 5 Bridging 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9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  <a:latin typeface="MyriadPro" charset="0"/>
                        </a:rPr>
                        <a:t>ELP Level 6 Reaching 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8C9B"/>
                    </a:solidFill>
                  </a:tcPr>
                </a:tc>
              </a:tr>
              <a:tr h="265764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764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83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2286000" y="381001"/>
            <a:ext cx="8229600" cy="19288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Kristen ITC" panose="03050502040202030202" pitchFamily="66" charset="0"/>
              </a:rPr>
              <a:t>Introducing the SIOP Model </a:t>
            </a:r>
            <a:br>
              <a:rPr lang="en-US" altLang="en-US" dirty="0" smtClean="0">
                <a:latin typeface="Kristen ITC" panose="03050502040202030202" pitchFamily="66" charset="0"/>
              </a:rPr>
            </a:br>
            <a:r>
              <a:rPr lang="en-US" altLang="en-US" dirty="0" smtClean="0">
                <a:latin typeface="Kristen ITC" panose="03050502040202030202" pitchFamily="66" charset="0"/>
              </a:rPr>
              <a:t>(</a:t>
            </a:r>
            <a:r>
              <a:rPr lang="en-US" altLang="en-US" sz="3600" dirty="0">
                <a:latin typeface="Kristen ITC" panose="03050502040202030202" pitchFamily="66" charset="0"/>
              </a:rPr>
              <a:t>Sheltered Instruction Observation Protocol)</a:t>
            </a:r>
            <a:endParaRPr lang="en-US" altLang="en-US" dirty="0" smtClean="0">
              <a:latin typeface="Kristen ITC" panose="03050502040202030202" pitchFamily="66" charset="0"/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1981200" y="259497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5400" b="1" dirty="0">
                <a:solidFill>
                  <a:srgbClr val="7030A0"/>
                </a:solidFill>
                <a:latin typeface="Kristen ITC" panose="03050502040202030202" pitchFamily="66" charset="0"/>
              </a:rPr>
              <a:t>Instruction that impacts </a:t>
            </a:r>
            <a:endParaRPr lang="en-US" altLang="en-US" sz="5400" b="1" u="sng" dirty="0">
              <a:solidFill>
                <a:srgbClr val="7030A0"/>
              </a:solidFill>
              <a:latin typeface="Kristen ITC" panose="03050502040202030202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en-US" sz="5400" b="1" u="sng" dirty="0">
                <a:solidFill>
                  <a:srgbClr val="7030A0"/>
                </a:solidFill>
                <a:latin typeface="Kristen ITC" panose="03050502040202030202" pitchFamily="66" charset="0"/>
              </a:rPr>
              <a:t>ALL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z="5400" b="1" dirty="0">
                <a:solidFill>
                  <a:srgbClr val="7030A0"/>
                </a:solidFill>
                <a:latin typeface="Kristen ITC" panose="03050502040202030202" pitchFamily="66" charset="0"/>
              </a:rPr>
              <a:t>students</a:t>
            </a:r>
          </a:p>
          <a:p>
            <a:pPr eaLnBrk="1" hangingPunct="1">
              <a:buFont typeface="Arial" charset="0"/>
              <a:buNone/>
            </a:pPr>
            <a:endParaRPr lang="en-US" altLang="en-US" sz="6600" b="1" dirty="0"/>
          </a:p>
        </p:txBody>
      </p:sp>
      <p:pic>
        <p:nvPicPr>
          <p:cNvPr id="3074" name="Picture 2" descr="http://madeinflorida.org/wp-content/uploads/2011/04/istock_6326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926">
            <a:off x="1788079" y="3989590"/>
            <a:ext cx="261380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795">
            <a:off x="8140837" y="3846166"/>
            <a:ext cx="2164558" cy="24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9889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73" y="993228"/>
            <a:ext cx="10515600" cy="438281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halkduster" charset="0"/>
                <a:ea typeface="Chalkduster" charset="0"/>
                <a:cs typeface="Chalkduster" charset="0"/>
              </a:rPr>
              <a:t>What are other strategies and resources to use?</a:t>
            </a:r>
            <a:endParaRPr lang="en-US" sz="5400" dirty="0"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anose="03050502040202030202" pitchFamily="66" charset="0"/>
              </a:rPr>
              <a:t>Introduction to SIOP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The SIOP Model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SIOP in the Classroom</a:t>
            </a:r>
            <a:endParaRPr lang="en-US" dirty="0"/>
          </a:p>
          <a:p>
            <a:r>
              <a:rPr lang="en-US" dirty="0" smtClean="0">
                <a:hlinkClick r:id="rId4" action="ppaction://hlinkfile"/>
              </a:rPr>
              <a:t>The SIOP Model.pdf</a:t>
            </a:r>
            <a:endParaRPr lang="en-US" dirty="0" smtClean="0"/>
          </a:p>
          <a:p>
            <a:r>
              <a:rPr lang="en-US" dirty="0" smtClean="0">
                <a:hlinkClick r:id="rId5" action="ppaction://hlinkfile"/>
              </a:rPr>
              <a:t>SIOP 99 Ideas Activities</a:t>
            </a:r>
            <a:endParaRPr lang="en-US" dirty="0" smtClean="0"/>
          </a:p>
          <a:p>
            <a:r>
              <a:rPr lang="en-US" dirty="0">
                <a:hlinkClick r:id="rId6" action="ppaction://hlinkfile"/>
              </a:rPr>
              <a:t>Sheltered Instruction Observation Protocol (SIOP) Strategy Guide for ELL/Bilingual Learners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3500" dirty="0" smtClean="0"/>
          </a:p>
          <a:p>
            <a:r>
              <a:rPr lang="en-US" sz="3500" dirty="0" smtClean="0"/>
              <a:t>Websites for Resources:</a:t>
            </a:r>
          </a:p>
          <a:p>
            <a:pPr lvl="1"/>
            <a:r>
              <a:rPr lang="en-US" dirty="0">
                <a:hlinkClick r:id="rId7"/>
              </a:rPr>
              <a:t> </a:t>
            </a:r>
            <a:r>
              <a:rPr lang="en-US" dirty="0" smtClean="0">
                <a:hlinkClick r:id="rId7"/>
              </a:rPr>
              <a:t>WIDA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Colorin Colorado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CAL/SIOP</a:t>
            </a:r>
            <a:endParaRPr lang="en-US" dirty="0" smtClean="0"/>
          </a:p>
          <a:p>
            <a:pPr lvl="1"/>
            <a:r>
              <a:rPr lang="en-US" dirty="0" smtClean="0"/>
              <a:t>YouTube videos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1028" name="Picture 4" descr="C:\Users\LaDawn\AppData\Local\Microsoft\Windows\Temporary Internet Files\Content.IE5\1AHPGH56\movie-film[1].jpg"/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brightnessContrast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2656">
            <a:off x="7524298" y="506818"/>
            <a:ext cx="3114989" cy="213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Dawn\AppData\Local\Microsoft\Windows\Temporary Internet Files\Content.IE5\0LH1IP47\helpful%20websites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967">
            <a:off x="7677784" y="4115357"/>
            <a:ext cx="215812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  <a:latin typeface="Kristen ITC" panose="03050502040202030202" pitchFamily="66" charset="0"/>
              </a:rPr>
              <a:t>8 Components</a:t>
            </a:r>
            <a:endParaRPr lang="en-US" b="1" u="sng" dirty="0">
              <a:solidFill>
                <a:srgbClr val="7030A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Kristen ITC" panose="03050502040202030202" pitchFamily="66" charset="0"/>
              </a:rPr>
              <a:t>Preparation</a:t>
            </a:r>
          </a:p>
          <a:p>
            <a:r>
              <a:rPr lang="en-US" dirty="0" smtClean="0">
                <a:latin typeface="Kristen ITC" panose="03050502040202030202" pitchFamily="66" charset="0"/>
              </a:rPr>
              <a:t>Building Background</a:t>
            </a:r>
          </a:p>
          <a:p>
            <a:r>
              <a:rPr lang="en-US" dirty="0" smtClean="0">
                <a:latin typeface="Kristen ITC" panose="03050502040202030202" pitchFamily="66" charset="0"/>
              </a:rPr>
              <a:t>Comprehensible Input</a:t>
            </a:r>
          </a:p>
          <a:p>
            <a:r>
              <a:rPr lang="en-US" dirty="0" smtClean="0">
                <a:latin typeface="Kristen ITC" panose="03050502040202030202" pitchFamily="66" charset="0"/>
              </a:rPr>
              <a:t>Interaction</a:t>
            </a:r>
          </a:p>
          <a:p>
            <a:r>
              <a:rPr lang="en-US" dirty="0" smtClean="0">
                <a:latin typeface="Kristen ITC" panose="03050502040202030202" pitchFamily="66" charset="0"/>
              </a:rPr>
              <a:t>Practice/Application</a:t>
            </a:r>
          </a:p>
          <a:p>
            <a:r>
              <a:rPr lang="en-US" dirty="0" smtClean="0">
                <a:latin typeface="Kristen ITC" panose="03050502040202030202" pitchFamily="66" charset="0"/>
              </a:rPr>
              <a:t>Lesson Delivery</a:t>
            </a:r>
          </a:p>
          <a:p>
            <a:r>
              <a:rPr lang="en-US" dirty="0" smtClean="0">
                <a:latin typeface="Kristen ITC" panose="03050502040202030202" pitchFamily="66" charset="0"/>
              </a:rPr>
              <a:t>Review/</a:t>
            </a:r>
            <a:r>
              <a:rPr lang="en-US" dirty="0" err="1" smtClean="0">
                <a:latin typeface="Kristen ITC" panose="03050502040202030202" pitchFamily="66" charset="0"/>
              </a:rPr>
              <a:t>Assesment</a:t>
            </a:r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465</Words>
  <Application>Microsoft Macintosh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Broadway</vt:lpstr>
      <vt:lpstr>Calibri</vt:lpstr>
      <vt:lpstr>Calibri Light</vt:lpstr>
      <vt:lpstr>Chalkduster</vt:lpstr>
      <vt:lpstr>Kristen ITC</vt:lpstr>
      <vt:lpstr>MyriadPro</vt:lpstr>
      <vt:lpstr>Arial</vt:lpstr>
      <vt:lpstr>Office Theme</vt:lpstr>
      <vt:lpstr>LaDawn Broberg M.S. School Library Media  B.S. Elementary/Early Childhood ESL Endorsement </vt:lpstr>
      <vt:lpstr>Professional Development Training</vt:lpstr>
      <vt:lpstr>Content today:</vt:lpstr>
      <vt:lpstr>PowerPoint Presentation</vt:lpstr>
      <vt:lpstr>WIDA Screener Test </vt:lpstr>
      <vt:lpstr>Introducing the SIOP Model  (Sheltered Instruction Observation Protocol)</vt:lpstr>
      <vt:lpstr>What are other strategies and resources to use?</vt:lpstr>
      <vt:lpstr>Introduction to SIOP</vt:lpstr>
      <vt:lpstr>8 Components</vt:lpstr>
      <vt:lpstr>Preparation</vt:lpstr>
      <vt:lpstr>Building Background</vt:lpstr>
      <vt:lpstr>Comprehensible Input</vt:lpstr>
      <vt:lpstr>Strategies</vt:lpstr>
      <vt:lpstr>Interaction</vt:lpstr>
      <vt:lpstr>Practice/Application</vt:lpstr>
      <vt:lpstr>Lesson Delivery</vt:lpstr>
      <vt:lpstr>Review/Assessment</vt:lpstr>
      <vt:lpstr>Strategies/Ideas and Activities</vt:lpstr>
      <vt:lpstr>Lesson Plan Templates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LaDawn Broberg M.S. School Library Media  B.S. Elementary/Early Childhood ESL Endorsement </dc:title>
  <dc:creator>Microsoft Office User</dc:creator>
  <cp:lastModifiedBy>Microsoft Office User</cp:lastModifiedBy>
  <cp:revision>20</cp:revision>
  <dcterms:created xsi:type="dcterms:W3CDTF">2017-10-26T01:30:30Z</dcterms:created>
  <dcterms:modified xsi:type="dcterms:W3CDTF">2017-10-27T03:40:30Z</dcterms:modified>
</cp:coreProperties>
</file>